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1292" r:id="rId4"/>
    <p:sldId id="934" r:id="rId5"/>
    <p:sldId id="318" r:id="rId6"/>
    <p:sldId id="1281" r:id="rId8"/>
    <p:sldId id="786" r:id="rId9"/>
    <p:sldId id="366" r:id="rId10"/>
    <p:sldId id="787" r:id="rId11"/>
    <p:sldId id="1282" r:id="rId12"/>
    <p:sldId id="368" r:id="rId13"/>
    <p:sldId id="517" r:id="rId14"/>
    <p:sldId id="935" r:id="rId15"/>
    <p:sldId id="369" r:id="rId16"/>
    <p:sldId id="1229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ry2009" initials="c" lastIdx="0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51" autoAdjust="0"/>
    <p:restoredTop sz="94138" autoAdjust="0"/>
  </p:normalViewPr>
  <p:slideViewPr>
    <p:cSldViewPr showGuides="1">
      <p:cViewPr>
        <p:scale>
          <a:sx n="80" d="100"/>
          <a:sy n="80" d="100"/>
        </p:scale>
        <p:origin x="-1506" y="-678"/>
      </p:cViewPr>
      <p:guideLst>
        <p:guide orient="horz" pos="2213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59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F997A-1073-4283-9C9F-ECC63386267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21617-F0D8-489D-B2B5-8305F000049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1CB8912-F0BA-4AD8-8415-DA1F26BCB0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image" Target="../media/image3.png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5" Type="http://schemas.openxmlformats.org/officeDocument/2006/relationships/tags" Target="../tags/tag18.xml"/><Relationship Id="rId24" Type="http://schemas.openxmlformats.org/officeDocument/2006/relationships/tags" Target="../tags/tag17.xml"/><Relationship Id="rId23" Type="http://schemas.openxmlformats.org/officeDocument/2006/relationships/tags" Target="../tags/tag16.xml"/><Relationship Id="rId22" Type="http://schemas.openxmlformats.org/officeDocument/2006/relationships/tags" Target="../tags/tag15.xml"/><Relationship Id="rId21" Type="http://schemas.openxmlformats.org/officeDocument/2006/relationships/tags" Target="../tags/tag14.xml"/><Relationship Id="rId20" Type="http://schemas.openxmlformats.org/officeDocument/2006/relationships/tags" Target="../tags/tag13.xml"/><Relationship Id="rId2" Type="http://schemas.openxmlformats.org/officeDocument/2006/relationships/tags" Target="../tags/tag1.xml"/><Relationship Id="rId19" Type="http://schemas.openxmlformats.org/officeDocument/2006/relationships/tags" Target="../tags/tag12.xml"/><Relationship Id="rId18" Type="http://schemas.openxmlformats.org/officeDocument/2006/relationships/tags" Target="../tags/tag11.xml"/><Relationship Id="rId17" Type="http://schemas.openxmlformats.org/officeDocument/2006/relationships/tags" Target="../tags/tag10.xml"/><Relationship Id="rId16" Type="http://schemas.openxmlformats.org/officeDocument/2006/relationships/image" Target="../media/image7.png"/><Relationship Id="rId15" Type="http://schemas.openxmlformats.org/officeDocument/2006/relationships/tags" Target="../tags/tag9.xml"/><Relationship Id="rId14" Type="http://schemas.openxmlformats.org/officeDocument/2006/relationships/image" Target="../media/image6.png"/><Relationship Id="rId13" Type="http://schemas.openxmlformats.org/officeDocument/2006/relationships/tags" Target="../tags/tag8.xml"/><Relationship Id="rId12" Type="http://schemas.openxmlformats.org/officeDocument/2006/relationships/image" Target="../media/image5.png"/><Relationship Id="rId11" Type="http://schemas.openxmlformats.org/officeDocument/2006/relationships/tags" Target="../tags/tag7.xml"/><Relationship Id="rId10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9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5109185" y="2772676"/>
            <a:ext cx="1859591" cy="1859591"/>
          </a:xfrm>
          <a:custGeom>
            <a:avLst/>
            <a:gdLst>
              <a:gd name="connsiteX0" fmla="*/ 929795 w 1859590"/>
              <a:gd name="connsiteY0" fmla="*/ 0 h 1859590"/>
              <a:gd name="connsiteX1" fmla="*/ 1859590 w 1859590"/>
              <a:gd name="connsiteY1" fmla="*/ 929795 h 1859590"/>
              <a:gd name="connsiteX2" fmla="*/ 929795 w 1859590"/>
              <a:gd name="connsiteY2" fmla="*/ 1859590 h 1859590"/>
              <a:gd name="connsiteX3" fmla="*/ 0 w 1859590"/>
              <a:gd name="connsiteY3" fmla="*/ 929795 h 1859590"/>
              <a:gd name="connsiteX4" fmla="*/ 929795 w 1859590"/>
              <a:gd name="connsiteY4" fmla="*/ 0 h 185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9590" h="1859590">
                <a:moveTo>
                  <a:pt x="929795" y="0"/>
                </a:moveTo>
                <a:cubicBezTo>
                  <a:pt x="1443307" y="0"/>
                  <a:pt x="1859590" y="416283"/>
                  <a:pt x="1859590" y="929795"/>
                </a:cubicBezTo>
                <a:cubicBezTo>
                  <a:pt x="1859590" y="1443307"/>
                  <a:pt x="1443307" y="1859590"/>
                  <a:pt x="929795" y="1859590"/>
                </a:cubicBezTo>
                <a:cubicBezTo>
                  <a:pt x="416283" y="1859590"/>
                  <a:pt x="0" y="1443307"/>
                  <a:pt x="0" y="929795"/>
                </a:cubicBezTo>
                <a:cubicBezTo>
                  <a:pt x="0" y="416283"/>
                  <a:pt x="416283" y="0"/>
                  <a:pt x="929795" y="0"/>
                </a:cubicBezTo>
                <a:close/>
              </a:path>
            </a:pathLst>
          </a:custGeom>
        </p:spPr>
        <p:txBody>
          <a:bodyPr wrap="square" lIns="121906" tIns="60953" rIns="121906" bIns="60953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9160217" y="1334192"/>
            <a:ext cx="1698283" cy="1464033"/>
          </a:xfrm>
          <a:custGeom>
            <a:avLst/>
            <a:gdLst>
              <a:gd name="connsiteX0" fmla="*/ 366008 w 1698282"/>
              <a:gd name="connsiteY0" fmla="*/ 0 h 1464033"/>
              <a:gd name="connsiteX1" fmla="*/ 1332274 w 1698282"/>
              <a:gd name="connsiteY1" fmla="*/ 0 h 1464033"/>
              <a:gd name="connsiteX2" fmla="*/ 1698282 w 1698282"/>
              <a:gd name="connsiteY2" fmla="*/ 732016 h 1464033"/>
              <a:gd name="connsiteX3" fmla="*/ 1332274 w 1698282"/>
              <a:gd name="connsiteY3" fmla="*/ 1464033 h 1464033"/>
              <a:gd name="connsiteX4" fmla="*/ 366008 w 1698282"/>
              <a:gd name="connsiteY4" fmla="*/ 1464033 h 1464033"/>
              <a:gd name="connsiteX5" fmla="*/ 0 w 1698282"/>
              <a:gd name="connsiteY5" fmla="*/ 732016 h 1464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8282" h="1464033">
                <a:moveTo>
                  <a:pt x="366008" y="0"/>
                </a:moveTo>
                <a:lnTo>
                  <a:pt x="1332274" y="0"/>
                </a:lnTo>
                <a:lnTo>
                  <a:pt x="1698282" y="732016"/>
                </a:lnTo>
                <a:lnTo>
                  <a:pt x="1332274" y="1464033"/>
                </a:lnTo>
                <a:lnTo>
                  <a:pt x="366008" y="1464033"/>
                </a:lnTo>
                <a:lnTo>
                  <a:pt x="0" y="732016"/>
                </a:lnTo>
                <a:close/>
              </a:path>
            </a:pathLst>
          </a:custGeom>
        </p:spPr>
        <p:txBody>
          <a:bodyPr wrap="square" lIns="121906" tIns="60953" rIns="121906" bIns="60953">
            <a:noAutofit/>
          </a:bodyPr>
          <a:lstStyle/>
          <a:p>
            <a:endParaRPr lang="zh-CN" altLang="en-US"/>
          </a:p>
        </p:txBody>
      </p:sp>
      <p:sp>
        <p:nvSpPr>
          <p:cNvPr id="10" name="图片占位符 9"/>
          <p:cNvSpPr>
            <a:spLocks noGrp="1"/>
          </p:cNvSpPr>
          <p:nvPr>
            <p:ph type="pic" sz="quarter" idx="11"/>
          </p:nvPr>
        </p:nvSpPr>
        <p:spPr>
          <a:xfrm>
            <a:off x="9160217" y="3095904"/>
            <a:ext cx="1698283" cy="1464033"/>
          </a:xfrm>
          <a:custGeom>
            <a:avLst/>
            <a:gdLst>
              <a:gd name="connsiteX0" fmla="*/ 366008 w 1698282"/>
              <a:gd name="connsiteY0" fmla="*/ 0 h 1464033"/>
              <a:gd name="connsiteX1" fmla="*/ 1332274 w 1698282"/>
              <a:gd name="connsiteY1" fmla="*/ 0 h 1464033"/>
              <a:gd name="connsiteX2" fmla="*/ 1698282 w 1698282"/>
              <a:gd name="connsiteY2" fmla="*/ 732016 h 1464033"/>
              <a:gd name="connsiteX3" fmla="*/ 1332274 w 1698282"/>
              <a:gd name="connsiteY3" fmla="*/ 1464033 h 1464033"/>
              <a:gd name="connsiteX4" fmla="*/ 366008 w 1698282"/>
              <a:gd name="connsiteY4" fmla="*/ 1464033 h 1464033"/>
              <a:gd name="connsiteX5" fmla="*/ 0 w 1698282"/>
              <a:gd name="connsiteY5" fmla="*/ 732016 h 1464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8282" h="1464033">
                <a:moveTo>
                  <a:pt x="366008" y="0"/>
                </a:moveTo>
                <a:lnTo>
                  <a:pt x="1332274" y="0"/>
                </a:lnTo>
                <a:lnTo>
                  <a:pt x="1698282" y="732016"/>
                </a:lnTo>
                <a:lnTo>
                  <a:pt x="1332274" y="1464033"/>
                </a:lnTo>
                <a:lnTo>
                  <a:pt x="366008" y="1464033"/>
                </a:lnTo>
                <a:lnTo>
                  <a:pt x="0" y="732016"/>
                </a:lnTo>
                <a:close/>
              </a:path>
            </a:pathLst>
          </a:custGeom>
        </p:spPr>
        <p:txBody>
          <a:bodyPr wrap="square" lIns="121906" tIns="60953" rIns="121906" bIns="60953">
            <a:noAutofit/>
          </a:bodyPr>
          <a:lstStyle/>
          <a:p>
            <a:endParaRPr lang="zh-CN" altLang="en-US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2"/>
          </p:nvPr>
        </p:nvSpPr>
        <p:spPr>
          <a:xfrm>
            <a:off x="9160213" y="4857630"/>
            <a:ext cx="1698283" cy="1464033"/>
          </a:xfrm>
          <a:custGeom>
            <a:avLst/>
            <a:gdLst>
              <a:gd name="connsiteX0" fmla="*/ 366008 w 1698282"/>
              <a:gd name="connsiteY0" fmla="*/ 0 h 1464033"/>
              <a:gd name="connsiteX1" fmla="*/ 1332274 w 1698282"/>
              <a:gd name="connsiteY1" fmla="*/ 0 h 1464033"/>
              <a:gd name="connsiteX2" fmla="*/ 1698282 w 1698282"/>
              <a:gd name="connsiteY2" fmla="*/ 732016 h 1464033"/>
              <a:gd name="connsiteX3" fmla="*/ 1332274 w 1698282"/>
              <a:gd name="connsiteY3" fmla="*/ 1464033 h 1464033"/>
              <a:gd name="connsiteX4" fmla="*/ 366008 w 1698282"/>
              <a:gd name="connsiteY4" fmla="*/ 1464033 h 1464033"/>
              <a:gd name="connsiteX5" fmla="*/ 0 w 1698282"/>
              <a:gd name="connsiteY5" fmla="*/ 732016 h 1464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8282" h="1464033">
                <a:moveTo>
                  <a:pt x="366008" y="0"/>
                </a:moveTo>
                <a:lnTo>
                  <a:pt x="1332274" y="0"/>
                </a:lnTo>
                <a:lnTo>
                  <a:pt x="1698282" y="732016"/>
                </a:lnTo>
                <a:lnTo>
                  <a:pt x="1332274" y="1464033"/>
                </a:lnTo>
                <a:lnTo>
                  <a:pt x="366008" y="1464033"/>
                </a:lnTo>
                <a:lnTo>
                  <a:pt x="0" y="732016"/>
                </a:lnTo>
                <a:close/>
              </a:path>
            </a:pathLst>
          </a:custGeom>
        </p:spPr>
        <p:txBody>
          <a:bodyPr wrap="square" lIns="121906" tIns="60953" rIns="121906" bIns="60953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121906" tIns="60953" rIns="121906" bIns="60953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121906" tIns="60953" rIns="121906" bIns="60953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121906" tIns="60953" rIns="121906" bIns="60953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121906" tIns="60953" rIns="121906" bIns="60953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907704" y="6858012"/>
            <a:ext cx="1224136" cy="153874"/>
          </a:xfrm>
          <a:prstGeom prst="rect">
            <a:avLst/>
          </a:prstGeom>
          <a:noFill/>
        </p:spPr>
        <p:txBody>
          <a:bodyPr wrap="square" lIns="121906" tIns="60953" rIns="121906" bIns="60953" rtlCol="0">
            <a:spAutoFit/>
          </a:bodyPr>
          <a:lstStyle/>
          <a:p>
            <a:pPr defTabSz="1219200" fontAlgn="auto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zh-CN" sz="100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hlinkClick r:id="rId2"/>
              </a:rPr>
              <a:t>PPT</a:t>
            </a:r>
            <a:r>
              <a:rPr lang="zh-CN" altLang="en-US" sz="100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hlinkClick r:id="rId2"/>
              </a:rPr>
              <a:t>下载</a:t>
            </a:r>
            <a:r>
              <a:rPr lang="zh-CN" altLang="en-US" sz="100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100" kern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http://www.1ppt.com/xiazai/</a:t>
            </a:r>
            <a:endParaRPr lang="en-US" altLang="zh-CN" sz="100" kern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121906" tIns="60953" rIns="121906" bIns="60953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 userDrawn="1">
            <p:custDataLst>
              <p:tags r:id="rId2"/>
            </p:custDataLst>
          </p:nvPr>
        </p:nvGrpSpPr>
        <p:grpSpPr>
          <a:xfrm>
            <a:off x="-80010" y="-15875"/>
            <a:ext cx="12973050" cy="7400925"/>
            <a:chOff x="-126" y="-25"/>
            <a:chExt cx="20430" cy="11655"/>
          </a:xfrm>
        </p:grpSpPr>
        <p:sp>
          <p:nvSpPr>
            <p:cNvPr id="25" name="矩形 24"/>
            <p:cNvSpPr/>
            <p:nvPr userDrawn="1">
              <p:custDataLst>
                <p:tags r:id="rId3"/>
              </p:custDataLst>
            </p:nvPr>
          </p:nvSpPr>
          <p:spPr>
            <a:xfrm>
              <a:off x="0" y="-25"/>
              <a:ext cx="19200" cy="569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latin typeface="Arial" panose="020B0604020202020204" pitchFamily="34" charset="0"/>
              </a:endParaRPr>
            </a:p>
          </p:txBody>
        </p:sp>
        <p:sp>
          <p:nvSpPr>
            <p:cNvPr id="26" name="矩形: 圆角 25"/>
            <p:cNvSpPr/>
            <p:nvPr userDrawn="1">
              <p:custDataLst>
                <p:tags r:id="rId4"/>
              </p:custDataLst>
            </p:nvPr>
          </p:nvSpPr>
          <p:spPr>
            <a:xfrm>
              <a:off x="1263" y="1108"/>
              <a:ext cx="16549" cy="894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latin typeface="Arial" panose="020B0604020202020204" pitchFamily="34" charset="0"/>
              </a:endParaRPr>
            </a:p>
          </p:txBody>
        </p:sp>
        <p:pic>
          <p:nvPicPr>
            <p:cNvPr id="27" name="图片 26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3589" y="7164"/>
              <a:ext cx="3229" cy="3948"/>
            </a:xfrm>
            <a:prstGeom prst="rect">
              <a:avLst/>
            </a:prstGeom>
          </p:spPr>
        </p:pic>
        <p:pic>
          <p:nvPicPr>
            <p:cNvPr id="28" name="图片 27"/>
            <p:cNvPicPr>
              <a:picLocks noChangeAspect="1"/>
            </p:cNvPicPr>
            <p:nvPr userDrawn="1"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9105" y="6688"/>
              <a:ext cx="3324" cy="4728"/>
            </a:xfrm>
            <a:prstGeom prst="rect">
              <a:avLst/>
            </a:prstGeom>
          </p:spPr>
        </p:pic>
        <p:pic>
          <p:nvPicPr>
            <p:cNvPr id="29" name="图片 28"/>
            <p:cNvPicPr>
              <a:picLocks noChangeAspect="1"/>
            </p:cNvPicPr>
            <p:nvPr userDrawn="1">
              <p:custDataLst>
                <p:tags r:id="rId9"/>
              </p:custDataLst>
            </p:nvPr>
          </p:nvPicPr>
          <p:blipFill>
            <a:blip r:embed="rId10"/>
            <a:stretch>
              <a:fillRect/>
            </a:stretch>
          </p:blipFill>
          <p:spPr>
            <a:xfrm>
              <a:off x="7238" y="6551"/>
              <a:ext cx="3768" cy="4678"/>
            </a:xfrm>
            <a:prstGeom prst="rect">
              <a:avLst/>
            </a:prstGeom>
          </p:spPr>
        </p:pic>
        <p:pic>
          <p:nvPicPr>
            <p:cNvPr id="30" name="图片 29"/>
            <p:cNvPicPr>
              <a:picLocks noChangeAspect="1"/>
            </p:cNvPicPr>
            <p:nvPr userDrawn="1">
              <p:custDataLst>
                <p:tags r:id="rId11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5122" y="6876"/>
              <a:ext cx="3886" cy="4728"/>
            </a:xfrm>
            <a:prstGeom prst="rect">
              <a:avLst/>
            </a:prstGeom>
          </p:spPr>
        </p:pic>
        <p:pic>
          <p:nvPicPr>
            <p:cNvPr id="31" name="图片 30"/>
            <p:cNvPicPr>
              <a:picLocks noChangeAspect="1"/>
            </p:cNvPicPr>
            <p:nvPr userDrawn="1">
              <p:custDataLst>
                <p:tags r:id="rId13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2188" y="6849"/>
              <a:ext cx="2269" cy="4262"/>
            </a:xfrm>
            <a:prstGeom prst="rect">
              <a:avLst/>
            </a:prstGeom>
          </p:spPr>
        </p:pic>
        <p:pic>
          <p:nvPicPr>
            <p:cNvPr id="32" name="图片 31"/>
            <p:cNvPicPr>
              <a:picLocks noChangeAspect="1"/>
            </p:cNvPicPr>
            <p:nvPr userDrawn="1">
              <p:custDataLst>
                <p:tags r:id="rId15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-126" y="6915"/>
              <a:ext cx="2971" cy="4122"/>
            </a:xfrm>
            <a:prstGeom prst="rect">
              <a:avLst/>
            </a:prstGeom>
          </p:spPr>
        </p:pic>
        <p:pic>
          <p:nvPicPr>
            <p:cNvPr id="33" name="图片 32"/>
            <p:cNvPicPr>
              <a:picLocks noChangeAspect="1"/>
            </p:cNvPicPr>
            <p:nvPr userDrawn="1">
              <p:custDataLst>
                <p:tags r:id="rId17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15001" y="7190"/>
              <a:ext cx="3229" cy="3948"/>
            </a:xfrm>
            <a:prstGeom prst="rect">
              <a:avLst/>
            </a:prstGeom>
          </p:spPr>
        </p:pic>
        <p:pic>
          <p:nvPicPr>
            <p:cNvPr id="34" name="图片 33"/>
            <p:cNvPicPr>
              <a:picLocks noChangeAspect="1"/>
            </p:cNvPicPr>
            <p:nvPr userDrawn="1">
              <p:custDataLst>
                <p:tags r:id="rId18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16418" y="6902"/>
              <a:ext cx="3886" cy="4728"/>
            </a:xfrm>
            <a:prstGeom prst="rect">
              <a:avLst/>
            </a:prstGeom>
          </p:spPr>
        </p:pic>
        <p:pic>
          <p:nvPicPr>
            <p:cNvPr id="35" name="图片 34"/>
            <p:cNvPicPr>
              <a:picLocks noChangeAspect="1"/>
            </p:cNvPicPr>
            <p:nvPr userDrawn="1">
              <p:custDataLst>
                <p:tags r:id="rId1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13600" y="6876"/>
              <a:ext cx="2269" cy="4262"/>
            </a:xfrm>
            <a:prstGeom prst="rect">
              <a:avLst/>
            </a:prstGeom>
          </p:spPr>
        </p:pic>
        <p:pic>
          <p:nvPicPr>
            <p:cNvPr id="36" name="图片 35"/>
            <p:cNvPicPr>
              <a:picLocks noChangeAspect="1"/>
            </p:cNvPicPr>
            <p:nvPr userDrawn="1">
              <p:custDataLst>
                <p:tags r:id="rId20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11286" y="6942"/>
              <a:ext cx="2971" cy="4122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1"/>
            </p:custDataLst>
          </p:nvPr>
        </p:nvSpPr>
        <p:spPr>
          <a:xfrm>
            <a:off x="1652263" y="1612133"/>
            <a:ext cx="8887473" cy="164307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lnSpc>
                <a:spcPct val="100000"/>
              </a:lnSpc>
              <a:defRPr sz="9600" spc="0" baseline="0">
                <a:solidFill>
                  <a:schemeClr val="accent1"/>
                </a:solidFill>
                <a:latin typeface="Arial" panose="020B0604020202020204" pitchFamily="34" charset="0"/>
                <a:ea typeface="汉仪乐喵体W" panose="00020600040101010101" pitchFamily="18" charset="-122"/>
              </a:defRPr>
            </a:lvl1pPr>
          </a:lstStyle>
          <a:p>
            <a:r>
              <a:rPr lang="zh-CN" altLang="en-US"/>
              <a:t>单击编辑标题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2"/>
            </p:custDataLst>
          </p:nvPr>
        </p:nvSpPr>
        <p:spPr>
          <a:xfrm>
            <a:off x="1652263" y="3317888"/>
            <a:ext cx="8887473" cy="570363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FontTx/>
              <a:buNone/>
              <a:defRPr sz="18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3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24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25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9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9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5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  <a:lvl6pPr marL="2286000" indent="0">
              <a:buNone/>
              <a:defRPr sz="1100"/>
            </a:lvl6pPr>
            <a:lvl7pPr marL="2743200" indent="0">
              <a:buNone/>
              <a:defRPr sz="1100"/>
            </a:lvl7pPr>
            <a:lvl8pPr marL="3200400" indent="0">
              <a:buNone/>
              <a:defRPr sz="1100"/>
            </a:lvl8pPr>
            <a:lvl9pPr marL="3657600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5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  <a:lvl6pPr marL="2286000" indent="0">
              <a:buNone/>
              <a:defRPr sz="1100"/>
            </a:lvl6pPr>
            <a:lvl7pPr marL="2743200" indent="0">
              <a:buNone/>
              <a:defRPr sz="1100"/>
            </a:lvl7pPr>
            <a:lvl8pPr marL="3200400" indent="0">
              <a:buNone/>
              <a:defRPr sz="1100"/>
            </a:lvl8pPr>
            <a:lvl9pPr marL="3657600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6197604"/>
            <a:ext cx="12192000" cy="646113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189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 fontAlgn="base"/>
            <a:endParaRPr lang="zh-CN" altLang="en-US" strike="noStrike" noProof="1"/>
          </a:p>
        </p:txBody>
      </p:sp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1219200" rtl="0" eaLnBrk="1" latinLnBrk="0" hangingPunct="1">
        <a:lnSpc>
          <a:spcPct val="90000"/>
        </a:lnSpc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1219200" rtl="0" eaLnBrk="1" latinLnBrk="0" hangingPunct="1">
        <a:lnSpc>
          <a:spcPct val="90000"/>
        </a:lnSpc>
        <a:spcBef>
          <a:spcPts val="1335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965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39.xml"/><Relationship Id="rId8" Type="http://schemas.openxmlformats.org/officeDocument/2006/relationships/tags" Target="../tags/tag38.xml"/><Relationship Id="rId7" Type="http://schemas.openxmlformats.org/officeDocument/2006/relationships/tags" Target="../tags/tag37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40.xml"/><Relationship Id="rId1" Type="http://schemas.openxmlformats.org/officeDocument/2006/relationships/tags" Target="../tags/tag3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6" Type="http://schemas.openxmlformats.org/officeDocument/2006/relationships/slideLayout" Target="../slideLayouts/slideLayout2.xml"/><Relationship Id="rId15" Type="http://schemas.openxmlformats.org/officeDocument/2006/relationships/tags" Target="../tags/tag57.xml"/><Relationship Id="rId14" Type="http://schemas.openxmlformats.org/officeDocument/2006/relationships/tags" Target="../tags/tag56.xml"/><Relationship Id="rId13" Type="http://schemas.openxmlformats.org/officeDocument/2006/relationships/tags" Target="../tags/tag55.xml"/><Relationship Id="rId12" Type="http://schemas.openxmlformats.org/officeDocument/2006/relationships/tags" Target="../tags/tag54.xml"/><Relationship Id="rId11" Type="http://schemas.openxmlformats.org/officeDocument/2006/relationships/tags" Target="../tags/tag53.xml"/><Relationship Id="rId10" Type="http://schemas.openxmlformats.org/officeDocument/2006/relationships/tags" Target="../tags/tag52.xml"/><Relationship Id="rId1" Type="http://schemas.openxmlformats.org/officeDocument/2006/relationships/tags" Target="../tags/tag4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8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image" Target="../media/image8.jpeg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425" y="2420620"/>
            <a:ext cx="10515600" cy="1325563"/>
          </a:xfrm>
        </p:spPr>
        <p:txBody>
          <a:bodyPr/>
          <a:p>
            <a:r>
              <a:rPr lang="zh-CN" altLang="zh-CN"/>
              <a:t>语法</a:t>
            </a:r>
            <a:r>
              <a:rPr lang="en-US" altLang="zh-CN"/>
              <a:t>  GRAMMAR</a:t>
            </a:r>
            <a:endParaRPr lang="en-US" altLang="zh-CN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" y="6426220"/>
            <a:ext cx="12191999" cy="4317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26390" y="116840"/>
          <a:ext cx="11791315" cy="30309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9370"/>
                <a:gridCol w="1176655"/>
                <a:gridCol w="1197610"/>
                <a:gridCol w="1200150"/>
                <a:gridCol w="1235710"/>
                <a:gridCol w="1174750"/>
                <a:gridCol w="1436370"/>
                <a:gridCol w="1524635"/>
                <a:gridCol w="1536065"/>
              </a:tblGrid>
              <a:tr h="77406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单数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复数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  <a:tr h="99949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我的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你的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他的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她的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它的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我们的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你们的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他们的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12573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形容词性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物主代词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1935480" y="2207260"/>
            <a:ext cx="9829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endParaRPr lang="en-US" altLang="zh-C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62910" y="2207260"/>
            <a:ext cx="11874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09745" y="2207260"/>
            <a:ext cx="8782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520055" y="2207895"/>
            <a:ext cx="9728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615430" y="2207895"/>
            <a:ext cx="7073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767955" y="2204720"/>
            <a:ext cx="9105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198610" y="2204720"/>
            <a:ext cx="10407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776585" y="2277110"/>
            <a:ext cx="10407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1770" y="5013325"/>
            <a:ext cx="1158049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2. ________ father and mother are great parents. I love ________ so much.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83615" y="4940935"/>
            <a:ext cx="9569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696450" y="4937125"/>
            <a:ext cx="1300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>
            <p:custDataLst>
              <p:tags r:id="rId2"/>
            </p:custDataLst>
          </p:nvPr>
        </p:nvSpPr>
        <p:spPr>
          <a:xfrm>
            <a:off x="911860" y="3293745"/>
            <a:ext cx="18923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accent5">
                    <a:lumMod val="50000"/>
                  </a:schemeClr>
                </a:solidFill>
              </a:rPr>
              <a:t>我的学校</a:t>
            </a:r>
            <a:r>
              <a:rPr lang="en-US" altLang="zh-CN" sz="3200"/>
              <a:t>  </a:t>
            </a:r>
            <a:endParaRPr lang="en-US" altLang="zh-CN" sz="3200"/>
          </a:p>
        </p:txBody>
      </p:sp>
      <p:sp>
        <p:nvSpPr>
          <p:cNvPr id="23" name="文本框 22"/>
          <p:cNvSpPr txBox="1"/>
          <p:nvPr>
            <p:custDataLst>
              <p:tags r:id="rId3"/>
            </p:custDataLst>
          </p:nvPr>
        </p:nvSpPr>
        <p:spPr>
          <a:xfrm>
            <a:off x="3359785" y="3241040"/>
            <a:ext cx="30264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my school</a:t>
            </a:r>
            <a:r>
              <a:rPr lang="en-US" altLang="zh-CN" sz="3200"/>
              <a:t>  </a:t>
            </a:r>
            <a:endParaRPr lang="en-US" altLang="zh-CN" sz="3200"/>
          </a:p>
        </p:txBody>
      </p:sp>
      <p:sp>
        <p:nvSpPr>
          <p:cNvPr id="24" name="文本框 23"/>
          <p:cNvSpPr txBox="1"/>
          <p:nvPr>
            <p:custDataLst>
              <p:tags r:id="rId4"/>
            </p:custDataLst>
          </p:nvPr>
        </p:nvSpPr>
        <p:spPr>
          <a:xfrm>
            <a:off x="911860" y="4050030"/>
            <a:ext cx="26612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accent5">
                    <a:lumMod val="50000"/>
                  </a:schemeClr>
                </a:solidFill>
              </a:rPr>
              <a:t>我们的学校</a:t>
            </a:r>
            <a:r>
              <a:rPr lang="en-US" altLang="zh-CN" sz="3200"/>
              <a:t>  </a:t>
            </a:r>
            <a:endParaRPr lang="en-US" altLang="zh-CN" sz="3200"/>
          </a:p>
        </p:txBody>
      </p:sp>
      <p:sp>
        <p:nvSpPr>
          <p:cNvPr id="25" name="文本框 24"/>
          <p:cNvSpPr txBox="1"/>
          <p:nvPr>
            <p:custDataLst>
              <p:tags r:id="rId5"/>
            </p:custDataLst>
          </p:nvPr>
        </p:nvSpPr>
        <p:spPr>
          <a:xfrm>
            <a:off x="3359785" y="4043045"/>
            <a:ext cx="30264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our school</a:t>
            </a:r>
            <a:r>
              <a:rPr lang="en-US" altLang="zh-CN" sz="3200"/>
              <a:t>  </a:t>
            </a:r>
            <a:endParaRPr lang="en-US" altLang="zh-CN" sz="3200"/>
          </a:p>
        </p:txBody>
      </p:sp>
      <p:sp>
        <p:nvSpPr>
          <p:cNvPr id="26" name="文本框 25"/>
          <p:cNvSpPr txBox="1"/>
          <p:nvPr>
            <p:custDataLst>
              <p:tags r:id="rId6"/>
            </p:custDataLst>
          </p:nvPr>
        </p:nvSpPr>
        <p:spPr>
          <a:xfrm>
            <a:off x="6393815" y="3293745"/>
            <a:ext cx="15748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accent5">
                    <a:lumMod val="50000"/>
                  </a:schemeClr>
                </a:solidFill>
              </a:rPr>
              <a:t>他的书</a:t>
            </a:r>
            <a:endParaRPr lang="zh-CN" altLang="en-US" sz="32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文本框 26"/>
          <p:cNvSpPr txBox="1"/>
          <p:nvPr>
            <p:custDataLst>
              <p:tags r:id="rId7"/>
            </p:custDataLst>
          </p:nvPr>
        </p:nvSpPr>
        <p:spPr>
          <a:xfrm>
            <a:off x="8678545" y="3285490"/>
            <a:ext cx="21361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his book</a:t>
            </a:r>
            <a:endParaRPr lang="en-US" altLang="zh-CN" sz="3200"/>
          </a:p>
        </p:txBody>
      </p:sp>
      <p:sp>
        <p:nvSpPr>
          <p:cNvPr id="28" name="文本框 27"/>
          <p:cNvSpPr txBox="1"/>
          <p:nvPr>
            <p:custDataLst>
              <p:tags r:id="rId8"/>
            </p:custDataLst>
          </p:nvPr>
        </p:nvSpPr>
        <p:spPr>
          <a:xfrm>
            <a:off x="6393815" y="4050030"/>
            <a:ext cx="2252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accent5">
                    <a:lumMod val="50000"/>
                  </a:schemeClr>
                </a:solidFill>
              </a:rPr>
              <a:t>他们的书</a:t>
            </a:r>
            <a:endParaRPr lang="zh-CN" altLang="en-US" sz="32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文本框 28"/>
          <p:cNvSpPr txBox="1"/>
          <p:nvPr>
            <p:custDataLst>
              <p:tags r:id="rId9"/>
            </p:custDataLst>
          </p:nvPr>
        </p:nvSpPr>
        <p:spPr>
          <a:xfrm>
            <a:off x="8696325" y="4036060"/>
            <a:ext cx="30264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their book</a:t>
            </a:r>
            <a:endParaRPr lang="en-US" altLang="zh-CN" sz="3200"/>
          </a:p>
        </p:txBody>
      </p:sp>
      <p:sp>
        <p:nvSpPr>
          <p:cNvPr id="30" name="矩形: 圆角 4"/>
          <p:cNvSpPr/>
          <p:nvPr>
            <p:custDataLst>
              <p:tags r:id="rId10"/>
            </p:custDataLst>
          </p:nvPr>
        </p:nvSpPr>
        <p:spPr>
          <a:xfrm>
            <a:off x="0" y="106045"/>
            <a:ext cx="3759835" cy="68770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物主代词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3" grpId="0"/>
      <p:bldP spid="25" grpId="0"/>
      <p:bldP spid="27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/>
        </p:nvSpPr>
        <p:spPr>
          <a:xfrm>
            <a:off x="2351405" y="1484630"/>
            <a:ext cx="2376805" cy="5759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694690" y="1336675"/>
            <a:ext cx="42811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altLang="zh-CN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4400">
                <a:latin typeface="Times New Roman" panose="02020603050405020304" pitchFamily="18" charset="0"/>
                <a:cs typeface="Times New Roman" panose="02020603050405020304" pitchFamily="18" charset="0"/>
              </a:rPr>
              <a:t> carrot</a:t>
            </a:r>
            <a:endParaRPr lang="en-US" altLang="zh-CN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46820" y="415290"/>
            <a:ext cx="2890520" cy="32677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" y="6426220"/>
            <a:ext cx="12191999" cy="4317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矩形: 圆角 4"/>
          <p:cNvSpPr/>
          <p:nvPr/>
        </p:nvSpPr>
        <p:spPr>
          <a:xfrm>
            <a:off x="479425" y="188595"/>
            <a:ext cx="3759835" cy="68770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物主代词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088255" y="1557020"/>
            <a:ext cx="3646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</a:rPr>
              <a:t>这是我的胡萝卜</a:t>
            </a:r>
            <a:endParaRPr lang="zh-CN" altLang="en-US" sz="2800">
              <a:solidFill>
                <a:srgbClr val="00206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60010" y="3068955"/>
            <a:ext cx="3070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</a:rPr>
              <a:t>这个胡萝卜是我的</a:t>
            </a:r>
            <a:endParaRPr lang="zh-CN" altLang="en-US" sz="2800">
              <a:solidFill>
                <a:srgbClr val="00206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4690" y="2914650"/>
            <a:ext cx="490537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>
                <a:latin typeface="Times New Roman" panose="02020603050405020304" pitchFamily="18" charset="0"/>
                <a:cs typeface="Times New Roman" panose="02020603050405020304" pitchFamily="18" charset="0"/>
              </a:rPr>
              <a:t>This carrot is </a:t>
            </a:r>
            <a:r>
              <a:rPr lang="en-US" altLang="zh-CN" sz="4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mine</a:t>
            </a:r>
            <a:endParaRPr lang="en-US" altLang="zh-CN" sz="440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H="1" flipV="1">
            <a:off x="3575685" y="2204720"/>
            <a:ext cx="472440" cy="72834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694690" y="4407535"/>
            <a:ext cx="5132705" cy="706755"/>
            <a:chOff x="7063" y="7009"/>
            <a:chExt cx="8083" cy="1113"/>
          </a:xfrm>
        </p:grpSpPr>
        <p:sp>
          <p:nvSpPr>
            <p:cNvPr id="14" name="圆角矩形 13"/>
            <p:cNvSpPr/>
            <p:nvPr>
              <p:custDataLst>
                <p:tags r:id="rId2"/>
              </p:custDataLst>
            </p:nvPr>
          </p:nvSpPr>
          <p:spPr>
            <a:xfrm>
              <a:off x="7063" y="7101"/>
              <a:ext cx="7984" cy="102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>
              <p:custDataLst>
                <p:tags r:id="rId3"/>
              </p:custDataLst>
            </p:nvPr>
          </p:nvSpPr>
          <p:spPr>
            <a:xfrm>
              <a:off x="7225" y="7009"/>
              <a:ext cx="792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mine</a:t>
              </a:r>
              <a:r>
                <a:rPr lang="en-US" altLang="zh-CN" sz="320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zh-CN" altLang="en-US" sz="3200">
                  <a:solidFill>
                    <a:srgbClr val="FF0000"/>
                  </a:solidFill>
                </a:rPr>
                <a:t>名词性物主代词</a:t>
              </a:r>
              <a:endParaRPr lang="zh-CN" altLang="en-US" sz="3200">
                <a:solidFill>
                  <a:srgbClr val="FF0000"/>
                </a:solidFill>
              </a:endParaRPr>
            </a:p>
          </p:txBody>
        </p:sp>
      </p:grpSp>
      <p:cxnSp>
        <p:nvCxnSpPr>
          <p:cNvPr id="17" name="直接箭头连接符 16"/>
          <p:cNvCxnSpPr/>
          <p:nvPr/>
        </p:nvCxnSpPr>
        <p:spPr>
          <a:xfrm flipH="1">
            <a:off x="2639695" y="3675380"/>
            <a:ext cx="1320165" cy="6896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6311900" y="3716655"/>
            <a:ext cx="609600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40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my</a:t>
            </a:r>
            <a:r>
              <a:rPr lang="en-US" altLang="zh-CN" sz="4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VS  </a:t>
            </a:r>
            <a:r>
              <a:rPr lang="en-US" altLang="zh-CN" sz="440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mine</a:t>
            </a:r>
            <a:endParaRPr lang="en-US" altLang="zh-CN" sz="440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383655" y="4581525"/>
            <a:ext cx="502920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mine</a:t>
            </a:r>
            <a:r>
              <a:rPr lang="zh-CN" altLang="en-US" sz="3200"/>
              <a:t>：</a:t>
            </a:r>
            <a:r>
              <a:rPr lang="en-US" altLang="zh-CN" sz="3200"/>
              <a:t> </a:t>
            </a:r>
            <a:r>
              <a:rPr lang="zh-CN" altLang="en-US" sz="3200"/>
              <a:t>不能跟名词</a:t>
            </a:r>
            <a:endParaRPr lang="zh-CN" altLang="en-US" sz="3200"/>
          </a:p>
          <a:p>
            <a:r>
              <a:rPr lang="en-US" altLang="zh-CN" sz="3200"/>
              <a:t>my</a:t>
            </a:r>
            <a:r>
              <a:rPr lang="zh-CN" altLang="en-US" sz="3200"/>
              <a:t>：</a:t>
            </a:r>
            <a:r>
              <a:rPr lang="en-US" altLang="zh-CN" sz="3200"/>
              <a:t>    </a:t>
            </a:r>
            <a:r>
              <a:rPr lang="zh-CN" altLang="en-US" sz="3200"/>
              <a:t>后必须跟名词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4944110" y="137795"/>
            <a:ext cx="2025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highlight>
                  <a:srgbClr val="00FF00"/>
                </a:highlight>
              </a:rPr>
              <a:t>有名则形</a:t>
            </a:r>
            <a:endParaRPr lang="zh-CN" altLang="en-US" sz="3600">
              <a:highlight>
                <a:srgbClr val="00FF00"/>
              </a:highlight>
            </a:endParaRPr>
          </a:p>
          <a:p>
            <a:r>
              <a:rPr lang="zh-CN" altLang="en-US" sz="3600">
                <a:highlight>
                  <a:srgbClr val="00FF00"/>
                </a:highlight>
              </a:rPr>
              <a:t>无名则名</a:t>
            </a:r>
            <a:endParaRPr lang="zh-CN" altLang="en-US" sz="3600">
              <a:highlight>
                <a:srgbClr val="00FF00"/>
              </a:highligh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8" grpId="0"/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63525" y="188595"/>
          <a:ext cx="11791315" cy="35808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72565"/>
                <a:gridCol w="1240155"/>
                <a:gridCol w="1229360"/>
                <a:gridCol w="1093470"/>
                <a:gridCol w="1215390"/>
                <a:gridCol w="1043305"/>
                <a:gridCol w="1436370"/>
                <a:gridCol w="1524635"/>
                <a:gridCol w="1536065"/>
              </a:tblGrid>
              <a:tr h="77406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单数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复数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  <a:tr h="99949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我的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你的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他的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她的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它的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我们的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你们的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  <a:buNone/>
                      </a:pPr>
                      <a:r>
                        <a:rPr lang="zh-CN" altLang="en-US" sz="320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他们的</a:t>
                      </a:r>
                      <a:endParaRPr lang="zh-CN" altLang="en-US" sz="320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9036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形容词性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物主代词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my</a:t>
                      </a: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your</a:t>
                      </a: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his</a:t>
                      </a: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her</a:t>
                      </a: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its</a:t>
                      </a: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our</a:t>
                      </a: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your</a:t>
                      </a: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their</a:t>
                      </a: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36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名词性</a:t>
                      </a:r>
                      <a:r>
                        <a:rPr lang="zh-CN" altLang="en-US" sz="24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物主代词</a:t>
                      </a:r>
                      <a:endParaRPr lang="zh-CN" altLang="en-US" sz="2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746250" y="2924810"/>
            <a:ext cx="13423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latin typeface="Times New Roman" panose="02020603050405020304" pitchFamily="18" charset="0"/>
                <a:cs typeface="Times New Roman" panose="02020603050405020304" pitchFamily="18" charset="0"/>
              </a:rPr>
              <a:t>mine</a:t>
            </a:r>
            <a:endParaRPr lang="en-US" altLang="zh-C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2999740" y="2925445"/>
            <a:ext cx="13188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yours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4367530" y="2924810"/>
            <a:ext cx="9728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5520055" y="2922270"/>
            <a:ext cx="9728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hers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>
            <p:custDataLst>
              <p:tags r:id="rId6"/>
            </p:custDataLst>
          </p:nvPr>
        </p:nvSpPr>
        <p:spPr>
          <a:xfrm>
            <a:off x="6743700" y="2925445"/>
            <a:ext cx="7073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7823835" y="2922270"/>
            <a:ext cx="10521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ours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>
            <p:custDataLst>
              <p:tags r:id="rId8"/>
            </p:custDataLst>
          </p:nvPr>
        </p:nvSpPr>
        <p:spPr>
          <a:xfrm>
            <a:off x="9154160" y="2922270"/>
            <a:ext cx="12611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yours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9"/>
            </p:custDataLst>
          </p:nvPr>
        </p:nvSpPr>
        <p:spPr>
          <a:xfrm>
            <a:off x="10732135" y="2994660"/>
            <a:ext cx="12573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theirs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1776095" y="1917700"/>
            <a:ext cx="1144905" cy="16560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>
            <p:custDataLst>
              <p:tags r:id="rId10"/>
            </p:custDataLst>
          </p:nvPr>
        </p:nvSpPr>
        <p:spPr>
          <a:xfrm>
            <a:off x="191135" y="3895090"/>
            <a:ext cx="110445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3. I forgot to take my pencil. Can I use ________ (you)?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3" name="文本框 32"/>
          <p:cNvSpPr txBox="1"/>
          <p:nvPr>
            <p:custDataLst>
              <p:tags r:id="rId11"/>
            </p:custDataLst>
          </p:nvPr>
        </p:nvSpPr>
        <p:spPr>
          <a:xfrm>
            <a:off x="264160" y="4850130"/>
            <a:ext cx="104679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4.The car is ________(he). He bought it two years ago.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7" name="文本框 36"/>
          <p:cNvSpPr txBox="1"/>
          <p:nvPr>
            <p:custDataLst>
              <p:tags r:id="rId12"/>
            </p:custDataLst>
          </p:nvPr>
        </p:nvSpPr>
        <p:spPr>
          <a:xfrm>
            <a:off x="257810" y="5805170"/>
            <a:ext cx="84969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5. This is not ________ (I). I left it at home</a:t>
            </a:r>
            <a:r>
              <a:rPr lang="en-US" altLang="zh-CN" sz="2400">
                <a:latin typeface="微软雅黑" panose="020B0503020204020204" charset="-122"/>
                <a:ea typeface="汉仪糯米团W" panose="00020600040101010101" charset="-122"/>
                <a:cs typeface="Comic Sans MS" panose="030F0702030302020204" charset="0"/>
                <a:sym typeface="+mn-ea"/>
              </a:rPr>
              <a:t>.</a:t>
            </a:r>
            <a:endParaRPr lang="en-US" altLang="zh-CN" sz="2400">
              <a:latin typeface="微软雅黑" panose="020B0503020204020204" charset="-122"/>
              <a:ea typeface="汉仪糯米团W" panose="00020600040101010101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40" name="文本框 39"/>
          <p:cNvSpPr txBox="1"/>
          <p:nvPr>
            <p:custDataLst>
              <p:tags r:id="rId13"/>
            </p:custDataLst>
          </p:nvPr>
        </p:nvSpPr>
        <p:spPr>
          <a:xfrm>
            <a:off x="6960235" y="4041140"/>
            <a:ext cx="1300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>
            <p:custDataLst>
              <p:tags r:id="rId14"/>
            </p:custDataLst>
          </p:nvPr>
        </p:nvSpPr>
        <p:spPr>
          <a:xfrm>
            <a:off x="2783840" y="5045710"/>
            <a:ext cx="1300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>
            <p:custDataLst>
              <p:tags r:id="rId15"/>
            </p:custDataLst>
          </p:nvPr>
        </p:nvSpPr>
        <p:spPr>
          <a:xfrm>
            <a:off x="2887345" y="5949315"/>
            <a:ext cx="1300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mine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0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31520" y="552450"/>
            <a:ext cx="1401445" cy="4516120"/>
          </a:xfrm>
          <a:prstGeom prst="rect">
            <a:avLst/>
          </a:prstGeom>
          <a:solidFill>
            <a:srgbClr val="FCF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 rot="16200000">
            <a:off x="5424170" y="89535"/>
            <a:ext cx="1344930" cy="12192635"/>
          </a:xfrm>
          <a:prstGeom prst="rect">
            <a:avLst/>
          </a:prstGeom>
          <a:solidFill>
            <a:srgbClr val="FCF8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94130" y="1650365"/>
            <a:ext cx="4608830" cy="252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8800">
                <a:solidFill>
                  <a:srgbClr val="F7773A"/>
                </a:solidFill>
                <a:latin typeface="微软雅黑" panose="020B0503020204020204" charset="-122"/>
                <a:ea typeface="方正琥珀简体" panose="03000509000000000000" charset="-122"/>
                <a:cs typeface="Impact" panose="020B0806030902050204" charset="0"/>
              </a:rPr>
              <a:t>THANK</a:t>
            </a:r>
            <a:endParaRPr lang="en-US" altLang="zh-CN" sz="8800">
              <a:solidFill>
                <a:srgbClr val="F7773A"/>
              </a:solidFill>
              <a:latin typeface="微软雅黑" panose="020B0503020204020204" charset="-122"/>
              <a:ea typeface="方正琥珀简体" panose="03000509000000000000" charset="-122"/>
              <a:cs typeface="Impact" panose="020B080603090205020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8800">
                <a:solidFill>
                  <a:srgbClr val="F7773A"/>
                </a:solidFill>
                <a:latin typeface="微软雅黑" panose="020B0503020204020204" charset="-122"/>
                <a:ea typeface="方正琥珀简体" panose="03000509000000000000" charset="-122"/>
                <a:cs typeface="Impact" panose="020B0806030902050204" charset="0"/>
              </a:rPr>
              <a:t>YOU</a:t>
            </a:r>
            <a:endParaRPr lang="en-US" altLang="zh-CN" sz="8800">
              <a:solidFill>
                <a:srgbClr val="F7773A"/>
              </a:solidFill>
              <a:latin typeface="微软雅黑" panose="020B0503020204020204" charset="-122"/>
              <a:ea typeface="方正琥珀简体" panose="03000509000000000000" charset="-122"/>
              <a:cs typeface="Impact" panose="020B080603090205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65775" y="833120"/>
            <a:ext cx="5600065" cy="53600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" y="6426220"/>
            <a:ext cx="12191999" cy="4317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矩形: 圆角 4"/>
          <p:cNvSpPr/>
          <p:nvPr/>
        </p:nvSpPr>
        <p:spPr>
          <a:xfrm>
            <a:off x="407670" y="188595"/>
            <a:ext cx="3707765" cy="68770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代词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3705" y="1124585"/>
            <a:ext cx="48088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002060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3600">
                <a:solidFill>
                  <a:srgbClr val="002060"/>
                </a:solidFill>
              </a:rPr>
              <a:t>代词：</a:t>
            </a:r>
            <a:r>
              <a:rPr lang="en-US" altLang="zh-CN" sz="3600">
                <a:solidFill>
                  <a:srgbClr val="002060"/>
                </a:solidFill>
              </a:rPr>
              <a:t>pronoun</a:t>
            </a:r>
            <a:endParaRPr lang="en-US" altLang="zh-CN" sz="3600">
              <a:solidFill>
                <a:srgbClr val="002060"/>
              </a:solidFill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2211705" y="1751965"/>
            <a:ext cx="287020" cy="30734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/>
        </p:nvSpPr>
        <p:spPr>
          <a:xfrm>
            <a:off x="2283460" y="1266825"/>
            <a:ext cx="720090" cy="432435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3003550" y="1266825"/>
            <a:ext cx="1110615" cy="432435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707515" y="2112010"/>
            <a:ext cx="10782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/>
                </a:solidFill>
              </a:rPr>
              <a:t>代替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35985" y="2131060"/>
            <a:ext cx="10782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/>
                </a:solidFill>
              </a:rPr>
              <a:t>名词</a:t>
            </a:r>
            <a:endParaRPr lang="zh-CN" altLang="en-US" sz="2800">
              <a:solidFill>
                <a:schemeClr val="tx1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3580130" y="1771015"/>
            <a:ext cx="217170" cy="38036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" name="右箭头 16"/>
          <p:cNvSpPr/>
          <p:nvPr/>
        </p:nvSpPr>
        <p:spPr>
          <a:xfrm>
            <a:off x="4732020" y="1699260"/>
            <a:ext cx="1440180" cy="36004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6604000" y="1629410"/>
            <a:ext cx="30841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tx1"/>
                </a:solidFill>
              </a:rPr>
              <a:t>替代名词的词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11225" y="2924810"/>
            <a:ext cx="885317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tx1"/>
                </a:solidFill>
              </a:rPr>
              <a:t>      </a:t>
            </a:r>
            <a:r>
              <a:rPr lang="zh-CN" altLang="en-US" sz="3200">
                <a:solidFill>
                  <a:schemeClr val="tx1"/>
                </a:solidFill>
              </a:rPr>
              <a:t>有只</a:t>
            </a:r>
            <a:r>
              <a:rPr lang="zh-CN" altLang="en-US" sz="3200" u="sng">
                <a:solidFill>
                  <a:schemeClr val="tx1"/>
                </a:solidFill>
              </a:rPr>
              <a:t>兔子</a:t>
            </a:r>
            <a:r>
              <a:rPr lang="zh-CN" altLang="en-US" sz="3200">
                <a:solidFill>
                  <a:schemeClr val="tx1"/>
                </a:solidFill>
              </a:rPr>
              <a:t>，</a:t>
            </a:r>
            <a:r>
              <a:rPr lang="zh-CN" altLang="en-US" sz="3200" u="sng">
                <a:solidFill>
                  <a:schemeClr val="tx1"/>
                </a:solidFill>
              </a:rPr>
              <a:t>这兔子</a:t>
            </a:r>
            <a:r>
              <a:rPr lang="zh-CN" altLang="en-US" sz="3200">
                <a:solidFill>
                  <a:schemeClr val="tx1"/>
                </a:solidFill>
              </a:rPr>
              <a:t>是白色的。</a:t>
            </a:r>
            <a:r>
              <a:rPr lang="zh-CN" altLang="en-US" sz="3200" u="sng">
                <a:solidFill>
                  <a:schemeClr val="tx1"/>
                </a:solidFill>
              </a:rPr>
              <a:t>这兔子</a:t>
            </a:r>
            <a:r>
              <a:rPr lang="zh-CN" altLang="en-US" sz="3200">
                <a:solidFill>
                  <a:schemeClr val="tx1"/>
                </a:solidFill>
              </a:rPr>
              <a:t>在吃胡萝卜。</a:t>
            </a:r>
            <a:r>
              <a:rPr lang="zh-CN" altLang="en-US" sz="3200" u="sng">
                <a:solidFill>
                  <a:schemeClr val="tx1"/>
                </a:solidFill>
              </a:rPr>
              <a:t>这兔子</a:t>
            </a:r>
            <a:r>
              <a:rPr lang="zh-CN" altLang="en-US" sz="3200">
                <a:solidFill>
                  <a:schemeClr val="tx1"/>
                </a:solidFill>
              </a:rPr>
              <a:t>看起来很开心，这只兔子又白又好看，这只兔子吃的胡萝卜一定很香！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580130" y="2924810"/>
            <a:ext cx="1398905" cy="576580"/>
          </a:xfrm>
          <a:prstGeom prst="rect">
            <a:avLst/>
          </a:prstGeom>
          <a:effectLst>
            <a:softEdge rad="50800"/>
          </a:effectLst>
        </p:spPr>
        <p:style>
          <a:lnRef idx="0">
            <a:srgbClr val="FFFFFF"/>
          </a:lnRef>
          <a:fillRef idx="1">
            <a:schemeClr val="accent4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它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816090" y="2924810"/>
            <a:ext cx="1398905" cy="576580"/>
          </a:xfrm>
          <a:prstGeom prst="rect">
            <a:avLst/>
          </a:prstGeom>
          <a:effectLst>
            <a:softEdge rad="50800"/>
          </a:effectLst>
        </p:spPr>
        <p:style>
          <a:lnRef idx="0">
            <a:srgbClr val="FFFFFF"/>
          </a:lnRef>
          <a:fillRef idx="1">
            <a:schemeClr val="accent4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它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063750" y="3424555"/>
            <a:ext cx="1433830" cy="576580"/>
          </a:xfrm>
          <a:prstGeom prst="rect">
            <a:avLst/>
          </a:prstGeom>
          <a:effectLst>
            <a:softEdge rad="50800"/>
          </a:effectLst>
        </p:spPr>
        <p:style>
          <a:lnRef idx="0">
            <a:srgbClr val="FFFFFF"/>
          </a:lnRef>
          <a:fillRef idx="1">
            <a:schemeClr val="accent4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它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6240145" y="3424555"/>
            <a:ext cx="1738630" cy="576580"/>
          </a:xfrm>
          <a:prstGeom prst="rect">
            <a:avLst/>
          </a:prstGeom>
          <a:effectLst>
            <a:softEdge rad="50800"/>
          </a:effectLst>
        </p:spPr>
        <p:style>
          <a:lnRef idx="0">
            <a:srgbClr val="FFFFFF"/>
          </a:lnRef>
          <a:fillRef idx="1">
            <a:schemeClr val="accent4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它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1707515" y="3860800"/>
            <a:ext cx="1738630" cy="576580"/>
          </a:xfrm>
          <a:prstGeom prst="rect">
            <a:avLst/>
          </a:prstGeom>
          <a:effectLst>
            <a:softEdge rad="50800"/>
          </a:effectLst>
        </p:spPr>
        <p:style>
          <a:lnRef idx="0">
            <a:srgbClr val="FFFFFF"/>
          </a:lnRef>
          <a:fillRef idx="1">
            <a:schemeClr val="accent4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它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7" grpId="0" animBg="1"/>
      <p:bldP spid="18" grpId="0"/>
      <p:bldP spid="23" grpId="0"/>
      <p:bldP spid="24" grpId="0" animBg="1"/>
      <p:bldP spid="25" grpId="0" animBg="1"/>
      <p:bldP spid="26" grpId="0" animBg="1"/>
      <p:bldP spid="2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36702" y="6426219"/>
            <a:ext cx="12191999" cy="4317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" name="箭头: 虚尾 5"/>
          <p:cNvSpPr/>
          <p:nvPr/>
        </p:nvSpPr>
        <p:spPr>
          <a:xfrm>
            <a:off x="118986" y="117067"/>
            <a:ext cx="1728192" cy="916940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grpSp>
        <p:nvGrpSpPr>
          <p:cNvPr id="11" name="组合 4115"/>
          <p:cNvGrpSpPr/>
          <p:nvPr/>
        </p:nvGrpSpPr>
        <p:grpSpPr>
          <a:xfrm>
            <a:off x="1946272" y="45754"/>
            <a:ext cx="2520629" cy="965521"/>
            <a:chOff x="923" y="1361"/>
            <a:chExt cx="4248" cy="1614"/>
          </a:xfrm>
        </p:grpSpPr>
        <p:pic>
          <p:nvPicPr>
            <p:cNvPr id="12" name="图片 4116" descr="logo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923" y="1361"/>
              <a:ext cx="4248" cy="1614"/>
            </a:xfrm>
            <a:prstGeom prst="rect">
              <a:avLst/>
            </a:prstGeom>
            <a:gradFill rotWithShape="1">
              <a:gsLst>
                <a:gs pos="0">
                  <a:srgbClr val="E30000"/>
                </a:gs>
                <a:gs pos="100000">
                  <a:srgbClr val="760303"/>
                </a:gs>
              </a:gsLst>
              <a:lin ang="5400000"/>
            </a:gradFill>
            <a:ln w="9525">
              <a:noFill/>
            </a:ln>
          </p:spPr>
        </p:pic>
        <p:sp>
          <p:nvSpPr>
            <p:cNvPr id="13" name="Rectangle 2"/>
            <p:cNvSpPr/>
            <p:nvPr/>
          </p:nvSpPr>
          <p:spPr>
            <a:xfrm>
              <a:off x="1645" y="2086"/>
              <a:ext cx="2802" cy="63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b"/>
            <a:lstStyle/>
            <a:p>
              <a:pPr marL="0" marR="0" lvl="0" indent="0" algn="ctr" defTabSz="1219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lang="zh-CN" altLang="en-US" sz="4800" b="1">
                  <a:solidFill>
                    <a:srgbClr val="FFFFFF"/>
                  </a:solidFill>
                  <a:latin typeface="黑体" panose="02010609060101010101" charset="-122"/>
                  <a:ea typeface="黑体" panose="02010609060101010101" charset="-122"/>
                </a:rPr>
                <a:t>代</a:t>
              </a:r>
              <a:r>
                <a:rPr kumimoji="0" lang="zh-CN" alt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cs typeface="+mn-cs"/>
                </a:rPr>
                <a:t>词</a:t>
              </a:r>
              <a:endPara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576660" y="396930"/>
            <a:ext cx="10060474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0" marR="0" lvl="8" indent="4572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7773A"/>
                </a:solidFill>
                <a:effectLst/>
                <a:uLnTx/>
                <a:uFillTx/>
                <a:latin typeface="微软雅黑" panose="020B0503020204020204" charset="-122"/>
                <a:ea typeface="方正琥珀简体" panose="03000509000000000000" charset="-122"/>
                <a:cs typeface="Impact" panose="020B0806030902050204" charset="0"/>
              </a:rPr>
              <a:t>              </a:t>
            </a:r>
            <a:endParaRPr kumimoji="0" lang="en-US" altLang="zh-CN" sz="3200" b="1" i="0" u="none" strike="noStrike" kern="1200" cap="none" spc="0" normalizeH="0" baseline="0" noProof="0">
              <a:ln>
                <a:noFill/>
              </a:ln>
              <a:solidFill>
                <a:srgbClr val="F7773A"/>
              </a:solidFill>
              <a:effectLst/>
              <a:uLnTx/>
              <a:uFillTx/>
              <a:latin typeface="微软雅黑" panose="020B0503020204020204" charset="-122"/>
              <a:ea typeface="方正琥珀简体" panose="03000509000000000000" charset="-122"/>
              <a:cs typeface="Impact" panose="020B080603090205020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822325" y="1445895"/>
            <a:ext cx="9568815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人称代词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you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she.....          </a:t>
            </a:r>
            <a:endParaRPr kumimoji="0" lang="en-US" altLang="zh-CN" sz="2000" b="0" i="0" u="none" strike="noStrike" kern="1200" cap="none" spc="0" normalizeH="0" baseline="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2、物主代词</a:t>
            </a:r>
            <a:r>
              <a:rPr lang="en-US" altLang="zh-CN" sz="2000" b="1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zh-CN" altLang="en-US" sz="200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形容词性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物主代词（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my,your....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）名词性物主代词（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mine,yours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00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3、指示代词</a:t>
            </a:r>
            <a:r>
              <a:rPr lang="en-US" altLang="zh-CN" sz="2000" b="1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this,that,these,those</a:t>
            </a:r>
            <a:endParaRPr kumimoji="0" lang="en-US" altLang="zh-CN" sz="2000" b="0" i="0" u="none" strike="noStrike" kern="1200" cap="none" spc="0" normalizeH="0" baseline="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4、反身代词</a:t>
            </a:r>
            <a:r>
              <a:rPr lang="en-US" altLang="zh-CN" sz="2000" b="1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myself,yourself....</a:t>
            </a:r>
            <a:endParaRPr kumimoji="0" lang="en-US" altLang="zh-CN" sz="2000" b="0" i="0" u="none" strike="noStrike" kern="1200" cap="none" spc="0" normalizeH="0" baseline="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相互代词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each other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one another....</a:t>
            </a:r>
            <a:endParaRPr lang="zh-CN" altLang="en-US" sz="200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疑问代词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who,what....</a:t>
            </a:r>
            <a:endParaRPr lang="en-US" altLang="zh-CN" sz="200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7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关系代词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who,that,which,whom</a:t>
            </a:r>
            <a:endParaRPr lang="zh-CN" altLang="en-US" sz="200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连接代词</a:t>
            </a:r>
            <a:r>
              <a:rPr lang="zh-CN" altLang="en-US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who,what,whatever</a:t>
            </a:r>
            <a:endParaRPr lang="zh-CN" altLang="en-US" sz="200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b="1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9、不定代词：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some,any,something,all.</a:t>
            </a:r>
            <a:endParaRPr lang="zh-CN" altLang="en-US" sz="200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b="1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10、替代词：</a:t>
            </a:r>
            <a:r>
              <a:rPr lang="en-US" altLang="zh-CN" sz="2000" noProof="0">
                <a:ln>
                  <a:noFill/>
                </a:ln>
                <a:solidFill>
                  <a:srgbClr val="60524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it,one,ones</a:t>
            </a:r>
            <a:endParaRPr lang="en-US" altLang="zh-CN" sz="2000" noProof="0">
              <a:ln>
                <a:noFill/>
              </a:ln>
              <a:solidFill>
                <a:srgbClr val="60524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52265" y="2565400"/>
            <a:ext cx="4911090" cy="13220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8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人称代词</a:t>
            </a:r>
            <a:endParaRPr lang="zh-CN" altLang="en-US" sz="8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/>
          <p:cNvSpPr/>
          <p:nvPr/>
        </p:nvSpPr>
        <p:spPr>
          <a:xfrm>
            <a:off x="551384" y="236237"/>
            <a:ext cx="6552728" cy="68770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人称代词作主格或宾格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6635" y="1696085"/>
            <a:ext cx="37115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3200" u="sng">
                <a:latin typeface="宋体" panose="02010600030101010101" pitchFamily="2" charset="-122"/>
                <a:cs typeface="宋体" panose="02010600030101010101" pitchFamily="2" charset="-122"/>
              </a:rPr>
              <a:t>我</a:t>
            </a:r>
            <a:r>
              <a:rPr lang="zh-CN" altLang="en-US" sz="3200">
                <a:latin typeface="宋体" panose="02010600030101010101" pitchFamily="2" charset="-122"/>
                <a:cs typeface="宋体" panose="02010600030101010101" pitchFamily="2" charset="-122"/>
              </a:rPr>
              <a:t>爱</a:t>
            </a:r>
            <a:r>
              <a:rPr lang="zh-CN" altLang="en-US" sz="3200" u="sng">
                <a:latin typeface="宋体" panose="02010600030101010101" pitchFamily="2" charset="-122"/>
                <a:cs typeface="宋体" panose="02010600030101010101" pitchFamily="2" charset="-122"/>
              </a:rPr>
              <a:t>他</a:t>
            </a:r>
            <a:r>
              <a:rPr lang="en-US" altLang="zh-CN" sz="3200">
                <a:latin typeface="宋体" panose="02010600030101010101" pitchFamily="2" charset="-122"/>
                <a:cs typeface="宋体" panose="02010600030101010101" pitchFamily="2" charset="-122"/>
              </a:rPr>
              <a:t>          </a:t>
            </a:r>
            <a:endParaRPr lang="en-US" altLang="zh-CN" sz="3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5370" y="3573145"/>
            <a:ext cx="37115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宋体" panose="02010600030101010101" pitchFamily="2" charset="-122"/>
              </a:rPr>
              <a:t>2.</a:t>
            </a:r>
            <a:r>
              <a:rPr lang="zh-CN" sz="3200" u="sng"/>
              <a:t>他爱我</a:t>
            </a:r>
            <a:r>
              <a:rPr lang="en-US" altLang="zh-CN" sz="3200"/>
              <a:t>       </a:t>
            </a:r>
            <a:endParaRPr lang="en-US" altLang="zh-CN" sz="3200"/>
          </a:p>
        </p:txBody>
      </p:sp>
      <p:sp>
        <p:nvSpPr>
          <p:cNvPr id="11" name="文本框 10"/>
          <p:cNvSpPr txBox="1"/>
          <p:nvPr/>
        </p:nvSpPr>
        <p:spPr>
          <a:xfrm>
            <a:off x="1494155" y="2493010"/>
            <a:ext cx="316166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love him.</a:t>
            </a:r>
            <a:endParaRPr lang="en-US" altLang="zh-CN" sz="320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494155" y="4509135"/>
            <a:ext cx="31616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loves me.</a:t>
            </a:r>
            <a:endParaRPr lang="en-US" altLang="zh-CN" sz="320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1750695" y="3021330"/>
            <a:ext cx="1536700" cy="163195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1703705" y="3068955"/>
            <a:ext cx="1080135" cy="1584325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" name="右大括号 1"/>
          <p:cNvSpPr/>
          <p:nvPr/>
        </p:nvSpPr>
        <p:spPr>
          <a:xfrm>
            <a:off x="4151630" y="1772920"/>
            <a:ext cx="306705" cy="1188085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1"/>
          <p:cNvSpPr/>
          <p:nvPr/>
        </p:nvSpPr>
        <p:spPr>
          <a:xfrm>
            <a:off x="7752080" y="3068955"/>
            <a:ext cx="3637280" cy="6877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主格作主语</a:t>
            </a:r>
            <a:endParaRPr lang="zh-CN" altLang="en-US" sz="3600" b="1">
              <a:solidFill>
                <a:schemeClr val="tx1">
                  <a:lumMod val="95000"/>
                  <a:lumOff val="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矩形: 圆角 7"/>
          <p:cNvSpPr/>
          <p:nvPr/>
        </p:nvSpPr>
        <p:spPr>
          <a:xfrm>
            <a:off x="7752080" y="4564380"/>
            <a:ext cx="3731260" cy="6877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宾格作宾语</a:t>
            </a:r>
            <a:endParaRPr lang="zh-CN" altLang="en-US" sz="3600" b="1">
              <a:solidFill>
                <a:schemeClr val="tx1">
                  <a:lumMod val="95000"/>
                  <a:lumOff val="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右大括号 15"/>
          <p:cNvSpPr/>
          <p:nvPr/>
        </p:nvSpPr>
        <p:spPr>
          <a:xfrm>
            <a:off x="4217035" y="3735705"/>
            <a:ext cx="306705" cy="1188085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8112125" y="620395"/>
            <a:ext cx="2587625" cy="201358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格</a:t>
            </a:r>
            <a:endParaRPr lang="zh-CN" altLang="en-US" sz="80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" grpId="0" animBg="1"/>
      <p:bldP spid="7" grpId="0" animBg="1"/>
      <p:bldP spid="8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" y="6426220"/>
            <a:ext cx="12191999" cy="4317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27985" y="2420620"/>
            <a:ext cx="1755775" cy="2489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60000"/>
              </a:lnSpc>
            </a:pPr>
            <a:endParaRPr lang="en-US" altLang="zh-CN" sz="320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705725" y="1628140"/>
            <a:ext cx="2782570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主动借兵：</a:t>
            </a:r>
            <a:endParaRPr lang="zh-CN" altLang="en-US" sz="24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主动介宾</a:t>
            </a:r>
            <a:endParaRPr lang="zh-CN" altLang="en-US" sz="24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363980" y="33655"/>
          <a:ext cx="5743575" cy="6372860"/>
        </p:xfrm>
        <a:graphic>
          <a:graphicData uri="http://schemas.openxmlformats.org/drawingml/2006/table">
            <a:tbl>
              <a:tblPr/>
              <a:tblGrid>
                <a:gridCol w="1914525"/>
                <a:gridCol w="1914525"/>
                <a:gridCol w="1914525"/>
              </a:tblGrid>
              <a:tr h="7645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含义</a:t>
                      </a:r>
                      <a:endParaRPr lang="en-US" altLang="en-US" sz="3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主格</a:t>
                      </a:r>
                      <a:endParaRPr lang="en-US" altLang="en-US" sz="3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3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宾格</a:t>
                      </a:r>
                      <a:endParaRPr lang="en-US" altLang="en-US" sz="3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AD47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我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I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me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</a:tr>
              <a:tr h="7321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你（们）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you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you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</a:tr>
              <a:tr h="749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她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she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her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</a:tr>
              <a:tr h="7918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他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he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him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它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it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it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</a:tr>
              <a:tr h="8610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我们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we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us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2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/>
                        </a:rPr>
                        <a:t>他们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they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them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/>
          <p:cNvSpPr/>
          <p:nvPr/>
        </p:nvSpPr>
        <p:spPr>
          <a:xfrm>
            <a:off x="336119" y="236237"/>
            <a:ext cx="6552728" cy="68770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人称代词作主格或宾格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91135" y="980440"/>
            <a:ext cx="11466195" cy="8216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1. </a:t>
            </a:r>
            <a:r>
              <a:rPr lang="en-US" altLang="zh-CN" sz="3200" u="sng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Sam</a:t>
            </a: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 plays football on Saturday nights. ________ plays wonderful.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1. My friend Sara is fantastic. I love </a:t>
            </a:r>
            <a:r>
              <a:rPr lang="en-US" altLang="zh-CN" sz="3200" u="sng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she</a:t>
            </a: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2. Do you play tennis with </a:t>
            </a:r>
            <a:r>
              <a:rPr lang="en-US" altLang="zh-CN" sz="3200" u="sng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they</a:t>
            </a: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?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3. Do you come with Sue and </a:t>
            </a:r>
            <a:r>
              <a:rPr lang="en-US" altLang="zh-CN" sz="3200" u="sng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?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4. —Does </a:t>
            </a:r>
            <a:r>
              <a:rPr lang="en-US" altLang="zh-CN" sz="3200" u="sng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him</a:t>
            </a: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 like cooking? —Yes, he does.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5. Paul and Mary don’t invite </a:t>
            </a:r>
            <a:r>
              <a:rPr lang="en-US" altLang="zh-CN" sz="3200" u="sng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we</a:t>
            </a: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 to the party.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6. My brother hates hamburgers. </a:t>
            </a:r>
            <a:r>
              <a:rPr lang="en-US" altLang="zh-CN" sz="3200" u="sng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She</a:t>
            </a:r>
            <a:r>
              <a:rPr lang="en-US" altLang="zh-CN" sz="3200">
                <a:latin typeface="Times New Roman" panose="02020603050405020304" pitchFamily="18" charset="0"/>
                <a:ea typeface="汉仪糯米团W" panose="00020600040101010101" charset="-122"/>
                <a:cs typeface="Times New Roman" panose="02020603050405020304" pitchFamily="18" charset="0"/>
                <a:sym typeface="+mn-ea"/>
              </a:rPr>
              <a:t> never eats it.</a:t>
            </a: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altLang="zh-CN" sz="3200">
              <a:latin typeface="Times New Roman" panose="02020603050405020304" pitchFamily="18" charset="0"/>
              <a:ea typeface="汉仪糯米团W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08570" y="1268730"/>
            <a:ext cx="12541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785100" y="332740"/>
            <a:ext cx="37839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P45  1.</a:t>
            </a:r>
            <a:endParaRPr lang="en-US" altLang="zh-CN"/>
          </a:p>
        </p:txBody>
      </p:sp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7536180" y="1917065"/>
            <a:ext cx="1920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she→her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6816090" y="2637155"/>
            <a:ext cx="24301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they→them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6311900" y="3357245"/>
            <a:ext cx="23025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I→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me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7896225" y="4149090"/>
            <a:ext cx="21888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him→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he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5"/>
            </p:custDataLst>
          </p:nvPr>
        </p:nvSpPr>
        <p:spPr>
          <a:xfrm>
            <a:off x="7967980" y="4869815"/>
            <a:ext cx="17576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we→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us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16315" y="5579745"/>
            <a:ext cx="2106295" cy="4908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She→He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9470" y="2565400"/>
            <a:ext cx="10515600" cy="1900555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8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物主代词</a:t>
            </a:r>
            <a:endParaRPr lang="zh-CN" altLang="en-US" sz="8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54845" y="3212465"/>
            <a:ext cx="2987040" cy="337566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" y="6426220"/>
            <a:ext cx="12191999" cy="4317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矩形: 圆角 4"/>
          <p:cNvSpPr/>
          <p:nvPr/>
        </p:nvSpPr>
        <p:spPr>
          <a:xfrm>
            <a:off x="479425" y="188595"/>
            <a:ext cx="3759835" cy="68770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物主代词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767715" y="1484630"/>
            <a:ext cx="2952115" cy="10083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所有格</a:t>
            </a:r>
            <a:endParaRPr lang="zh-CN" altLang="en-US" sz="48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695960" y="3284855"/>
            <a:ext cx="2952115" cy="10083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属格</a:t>
            </a:r>
            <a:endParaRPr lang="zh-CN" altLang="en-US" sz="48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537710" y="2439035"/>
            <a:ext cx="42811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altLang="zh-CN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4400">
                <a:latin typeface="Times New Roman" panose="02020603050405020304" pitchFamily="18" charset="0"/>
                <a:cs typeface="Times New Roman" panose="02020603050405020304" pitchFamily="18" charset="0"/>
              </a:rPr>
              <a:t> carrot</a:t>
            </a:r>
            <a:endParaRPr lang="en-US" altLang="zh-CN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下箭头 17"/>
          <p:cNvSpPr/>
          <p:nvPr/>
        </p:nvSpPr>
        <p:spPr>
          <a:xfrm>
            <a:off x="6456045" y="3495675"/>
            <a:ext cx="252730" cy="56451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4537710" y="4103370"/>
            <a:ext cx="5563319" cy="727126"/>
            <a:chOff x="7146" y="4541"/>
            <a:chExt cx="8664" cy="1021"/>
          </a:xfrm>
        </p:grpSpPr>
        <p:sp>
          <p:nvSpPr>
            <p:cNvPr id="21" name="圆角矩形 20"/>
            <p:cNvSpPr/>
            <p:nvPr/>
          </p:nvSpPr>
          <p:spPr>
            <a:xfrm>
              <a:off x="7146" y="4541"/>
              <a:ext cx="7976" cy="102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330" y="4568"/>
              <a:ext cx="8480" cy="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my</a:t>
              </a:r>
              <a:r>
                <a:rPr lang="en-US" altLang="zh-CN" sz="320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zh-CN" altLang="en-US" sz="3200">
                  <a:solidFill>
                    <a:schemeClr val="accent5">
                      <a:lumMod val="50000"/>
                    </a:schemeClr>
                  </a:solidFill>
                </a:rPr>
                <a:t>形容或限定其后的名词</a:t>
              </a:r>
              <a:endParaRPr lang="zh-CN" altLang="en-US" sz="320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sp>
        <p:nvSpPr>
          <p:cNvPr id="20" name="下箭头 19"/>
          <p:cNvSpPr/>
          <p:nvPr/>
        </p:nvSpPr>
        <p:spPr>
          <a:xfrm>
            <a:off x="6456045" y="5092700"/>
            <a:ext cx="252730" cy="56451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4485005" y="5670550"/>
            <a:ext cx="5132705" cy="706755"/>
            <a:chOff x="7063" y="7009"/>
            <a:chExt cx="8083" cy="1113"/>
          </a:xfrm>
        </p:grpSpPr>
        <p:sp>
          <p:nvSpPr>
            <p:cNvPr id="23" name="圆角矩形 22"/>
            <p:cNvSpPr/>
            <p:nvPr/>
          </p:nvSpPr>
          <p:spPr>
            <a:xfrm>
              <a:off x="7063" y="7101"/>
              <a:ext cx="7984" cy="102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7225" y="7009"/>
              <a:ext cx="792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my</a:t>
              </a:r>
              <a:r>
                <a:rPr lang="en-US" altLang="zh-CN" sz="320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zh-CN" altLang="en-US" sz="3200" b="1">
                  <a:solidFill>
                    <a:srgbClr val="FF0000"/>
                  </a:solidFill>
                </a:rPr>
                <a:t>形容词性</a:t>
              </a:r>
              <a:r>
                <a:rPr lang="zh-CN" altLang="en-US" sz="2800">
                  <a:solidFill>
                    <a:srgbClr val="FF0000"/>
                  </a:solidFill>
                </a:rPr>
                <a:t>物主代词</a:t>
              </a:r>
              <a:endParaRPr lang="zh-CN" altLang="en-US" sz="2800">
                <a:solidFill>
                  <a:srgbClr val="FF0000"/>
                </a:solidFill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304155" y="3063240"/>
            <a:ext cx="20516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/>
              <a:t>这是我的胡萝卜</a:t>
            </a:r>
            <a:endParaRPr lang="zh-CN" altLang="en-US" sz="2000"/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4152265" y="1412240"/>
            <a:ext cx="78981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altLang="zh-CN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Mike’s</a:t>
            </a:r>
            <a:r>
              <a:rPr lang="en-US" altLang="zh-CN" sz="4400">
                <a:latin typeface="Times New Roman" panose="02020603050405020304" pitchFamily="18" charset="0"/>
                <a:cs typeface="Times New Roman" panose="02020603050405020304" pitchFamily="18" charset="0"/>
              </a:rPr>
              <a:t> carrot.  I am Mike.</a:t>
            </a:r>
            <a:endParaRPr lang="zh-CN" alt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8" grpId="0" animBg="1"/>
      <p:bldP spid="20" grpId="0" animBg="1"/>
      <p:bldP spid="27" grpId="0"/>
      <p:bldP spid="2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UNIT_PLACING_PICTURE_USER_VIEWPORT" val="{&quot;height&quot;:3455,&quot;width&quot;:9790}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TABLE_ENDDRAG_ORIGIN_RECT" val="452*483"/>
  <p:tag name="TABLE_ENDDRAG_RECT" val="171*25*452*483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1"/>
  <p:tag name="KSO_WM_UNIT_INDEX" val="1"/>
  <p:tag name="KSO_WM_UNIT_LAYERLEVEL" val="1"/>
  <p:tag name="KSO_WM_UNIT_TYPE" val="y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TABLE_ENDDRAG_ORIGIN_RECT" val="928*256"/>
  <p:tag name="TABLE_ENDDRAG_RECT" val="26*10*928*256"/>
</p:tagLst>
</file>

<file path=ppt/tags/tag32.xml><?xml version="1.0" encoding="utf-8"?>
<p:tagLst xmlns:p="http://schemas.openxmlformats.org/presentationml/2006/main">
  <p:tag name="KSO_WM_DIAGRAM_VIRTUALLY_FRAME" val="{&quot;height&quot;:109.65,&quot;left&quot;:71.8,&quot;top&quot;:255.2,&quot;width&quot;:851.25}"/>
</p:tagLst>
</file>

<file path=ppt/tags/tag33.xml><?xml version="1.0" encoding="utf-8"?>
<p:tagLst xmlns:p="http://schemas.openxmlformats.org/presentationml/2006/main">
  <p:tag name="KSO_WM_DIAGRAM_VIRTUALLY_FRAME" val="{&quot;height&quot;:109.65,&quot;left&quot;:71.8,&quot;top&quot;:255.2,&quot;width&quot;:851.25}"/>
</p:tagLst>
</file>

<file path=ppt/tags/tag34.xml><?xml version="1.0" encoding="utf-8"?>
<p:tagLst xmlns:p="http://schemas.openxmlformats.org/presentationml/2006/main">
  <p:tag name="KSO_WM_DIAGRAM_VIRTUALLY_FRAME" val="{&quot;height&quot;:109.65,&quot;left&quot;:71.8,&quot;top&quot;:255.2,&quot;width&quot;:851.25}"/>
</p:tagLst>
</file>

<file path=ppt/tags/tag35.xml><?xml version="1.0" encoding="utf-8"?>
<p:tagLst xmlns:p="http://schemas.openxmlformats.org/presentationml/2006/main">
  <p:tag name="KSO_WM_DIAGRAM_VIRTUALLY_FRAME" val="{&quot;height&quot;:109.65,&quot;left&quot;:71.8,&quot;top&quot;:255.2,&quot;width&quot;:851.25}"/>
</p:tagLst>
</file>

<file path=ppt/tags/tag36.xml><?xml version="1.0" encoding="utf-8"?>
<p:tagLst xmlns:p="http://schemas.openxmlformats.org/presentationml/2006/main">
  <p:tag name="KSO_WM_DIAGRAM_VIRTUALLY_FRAME" val="{&quot;height&quot;:109.65,&quot;left&quot;:71.8,&quot;top&quot;:255.2,&quot;width&quot;:851.25}"/>
</p:tagLst>
</file>

<file path=ppt/tags/tag37.xml><?xml version="1.0" encoding="utf-8"?>
<p:tagLst xmlns:p="http://schemas.openxmlformats.org/presentationml/2006/main">
  <p:tag name="KSO_WM_DIAGRAM_VIRTUALLY_FRAME" val="{&quot;height&quot;:109.65,&quot;left&quot;:71.8,&quot;top&quot;:255.2,&quot;width&quot;:851.25}"/>
</p:tagLst>
</file>

<file path=ppt/tags/tag38.xml><?xml version="1.0" encoding="utf-8"?>
<p:tagLst xmlns:p="http://schemas.openxmlformats.org/presentationml/2006/main">
  <p:tag name="KSO_WM_DIAGRAM_VIRTUALLY_FRAME" val="{&quot;height&quot;:109.65,&quot;left&quot;:71.8,&quot;top&quot;:255.2,&quot;width&quot;:851.25}"/>
</p:tagLst>
</file>

<file path=ppt/tags/tag39.xml><?xml version="1.0" encoding="utf-8"?>
<p:tagLst xmlns:p="http://schemas.openxmlformats.org/presentationml/2006/main">
  <p:tag name="KSO_WM_DIAGRAM_VIRTUALLY_FRAME" val="{&quot;height&quot;:109.65,&quot;left&quot;:71.8,&quot;top&quot;:255.2,&quot;width&quot;:851.25}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  <p:tag name="TABLE_ENDDRAG_ORIGIN_RECT" val="928*256"/>
  <p:tag name="TABLE_ENDDRAG_RECT" val="26*10*928*256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DIAGRAM_VIRTUALLY_FRAME" val="{&quot;height&quot;:215.75,&quot;left&quot;:15.05,&quot;top&quot;:306.7,&quot;width&quot;:869.65}"/>
</p:tagLst>
</file>

<file path=ppt/tags/tag53.xml><?xml version="1.0" encoding="utf-8"?>
<p:tagLst xmlns:p="http://schemas.openxmlformats.org/presentationml/2006/main">
  <p:tag name="KSO_WM_DIAGRAM_VIRTUALLY_FRAME" val="{&quot;height&quot;:215.75,&quot;left&quot;:15.05,&quot;top&quot;:306.7,&quot;width&quot;:869.65}"/>
</p:tagLst>
</file>

<file path=ppt/tags/tag54.xml><?xml version="1.0" encoding="utf-8"?>
<p:tagLst xmlns:p="http://schemas.openxmlformats.org/presentationml/2006/main">
  <p:tag name="KSO_WM_DIAGRAM_VIRTUALLY_FRAME" val="{&quot;height&quot;:215.75,&quot;left&quot;:15.05,&quot;top&quot;:306.7,&quot;width&quot;:869.65}"/>
</p:tagLst>
</file>

<file path=ppt/tags/tag55.xml><?xml version="1.0" encoding="utf-8"?>
<p:tagLst xmlns:p="http://schemas.openxmlformats.org/presentationml/2006/main">
  <p:tag name="KSO_WM_BEAUTIFY_FLAG" val=""/>
  <p:tag name="KSO_WM_DIAGRAM_VIRTUALLY_FRAME" val="{&quot;height&quot;:215.75,&quot;left&quot;:15.05,&quot;top&quot;:306.7,&quot;width&quot;:869.65}"/>
</p:tagLst>
</file>

<file path=ppt/tags/tag56.xml><?xml version="1.0" encoding="utf-8"?>
<p:tagLst xmlns:p="http://schemas.openxmlformats.org/presentationml/2006/main">
  <p:tag name="KSO_WM_BEAUTIFY_FLAG" val=""/>
  <p:tag name="KSO_WM_DIAGRAM_VIRTUALLY_FRAME" val="{&quot;height&quot;:215.75,&quot;left&quot;:15.05,&quot;top&quot;:306.7,&quot;width&quot;:869.65}"/>
</p:tagLst>
</file>

<file path=ppt/tags/tag57.xml><?xml version="1.0" encoding="utf-8"?>
<p:tagLst xmlns:p="http://schemas.openxmlformats.org/presentationml/2006/main">
  <p:tag name="KSO_WM_BEAUTIFY_FLAG" val=""/>
  <p:tag name="KSO_WM_DIAGRAM_VIRTUALLY_FRAME" val="{&quot;height&quot;:215.75,&quot;left&quot;:15.05,&quot;top&quot;:306.7,&quot;width&quot;:869.65}"/>
</p:tagLst>
</file>

<file path=ppt/tags/tag58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59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YWJmN2IwYWU1NTEzNTAwMTQ0YTljZTM5ZDFjNTYxNWUifQ=="/>
  <p:tag name="KSO_WPP_MARK_KEY" val="31b8f10d-8295-439f-9c15-b49feb603bcc"/>
  <p:tag name="commondata" val="eyJoZGlkIjoiYmMwZDIxMTVlNGNkYjliZmJmZmIxYjYwMTFiYTk3ZDEifQ==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默认设计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，www.1ppt.com">
  <a:themeElements>
    <a:clrScheme name="自定义 27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53238"/>
      </a:accent1>
      <a:accent2>
        <a:srgbClr val="0064D2"/>
      </a:accent2>
      <a:accent3>
        <a:srgbClr val="E53238"/>
      </a:accent3>
      <a:accent4>
        <a:srgbClr val="0064D2"/>
      </a:accent4>
      <a:accent5>
        <a:srgbClr val="E53238"/>
      </a:accent5>
      <a:accent6>
        <a:srgbClr val="0064D2"/>
      </a:accent6>
      <a:hlink>
        <a:srgbClr val="E53238"/>
      </a:hlink>
      <a:folHlink>
        <a:srgbClr val="BFBFBF"/>
      </a:folHlink>
    </a:clrScheme>
    <a:fontScheme name="am5omekv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1615</Words>
  <Application>WPS 演示</Application>
  <PresentationFormat>自定义</PresentationFormat>
  <Paragraphs>334</Paragraphs>
  <Slides>13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汉仪乐喵体W</vt:lpstr>
      <vt:lpstr>幼圆</vt:lpstr>
      <vt:lpstr>Calibri</vt:lpstr>
      <vt:lpstr>等线</vt:lpstr>
      <vt:lpstr>黑体</vt:lpstr>
      <vt:lpstr>方正琥珀简体</vt:lpstr>
      <vt:lpstr>Impact</vt:lpstr>
      <vt:lpstr>Times New Roman</vt:lpstr>
      <vt:lpstr>Arial</vt:lpstr>
      <vt:lpstr>汉仪糯米团W</vt:lpstr>
      <vt:lpstr>Comic Sans MS</vt:lpstr>
      <vt:lpstr>Arial Unicode MS</vt:lpstr>
      <vt:lpstr>Calibri Light</vt:lpstr>
      <vt:lpstr>等线 Light</vt:lpstr>
      <vt:lpstr>等线</vt:lpstr>
      <vt:lpstr>默认设计模板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  PB</dc:title>
  <dc:creator>rbm.xkw.com</dc:creator>
  <cp:lastModifiedBy>冬冬</cp:lastModifiedBy>
  <cp:revision>19</cp:revision>
  <cp:lastPrinted>2024-02-29T10:30:00Z</cp:lastPrinted>
  <dcterms:created xsi:type="dcterms:W3CDTF">2024-02-29T10:30:00Z</dcterms:created>
  <dcterms:modified xsi:type="dcterms:W3CDTF">2024-12-03T07:07:06Z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68C36B150E0F412695CA27ED97263C9F_13</vt:lpwstr>
  </property>
  <property fmtid="{D5CDD505-2E9C-101B-9397-08002B2CF9AE}" pid="7" name="KSOProductBuildVer">
    <vt:lpwstr>2052-12.1.0.18912</vt:lpwstr>
  </property>
</Properties>
</file>